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9"/>
  </p:notesMasterIdLst>
  <p:sldIdLst>
    <p:sldId id="400" r:id="rId2"/>
    <p:sldId id="390" r:id="rId3"/>
    <p:sldId id="391" r:id="rId4"/>
    <p:sldId id="398" r:id="rId5"/>
    <p:sldId id="393" r:id="rId6"/>
    <p:sldId id="396" r:id="rId7"/>
    <p:sldId id="399" r:id="rId8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u="sng" kern="1200">
        <a:solidFill>
          <a:schemeClr val="tx1"/>
        </a:solidFill>
        <a:latin typeface="Garamond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u="sng" kern="1200">
        <a:solidFill>
          <a:schemeClr val="tx1"/>
        </a:solidFill>
        <a:latin typeface="Garamond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u="sng" kern="1200">
        <a:solidFill>
          <a:schemeClr val="tx1"/>
        </a:solidFill>
        <a:latin typeface="Garamond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u="sng" kern="1200">
        <a:solidFill>
          <a:schemeClr val="tx1"/>
        </a:solidFill>
        <a:latin typeface="Garamond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u="sng" kern="1200">
        <a:solidFill>
          <a:schemeClr val="tx1"/>
        </a:solidFill>
        <a:latin typeface="Garamond" charset="0"/>
        <a:ea typeface="+mn-ea"/>
        <a:cs typeface="+mn-cs"/>
      </a:defRPr>
    </a:lvl5pPr>
    <a:lvl6pPr marL="2286000" algn="l" defTabSz="457200" rtl="0" eaLnBrk="1" latinLnBrk="0" hangingPunct="1">
      <a:defRPr sz="2400" u="sng" kern="1200">
        <a:solidFill>
          <a:schemeClr val="tx1"/>
        </a:solidFill>
        <a:latin typeface="Garamond" charset="0"/>
        <a:ea typeface="+mn-ea"/>
        <a:cs typeface="+mn-cs"/>
      </a:defRPr>
    </a:lvl6pPr>
    <a:lvl7pPr marL="2743200" algn="l" defTabSz="457200" rtl="0" eaLnBrk="1" latinLnBrk="0" hangingPunct="1">
      <a:defRPr sz="2400" u="sng" kern="1200">
        <a:solidFill>
          <a:schemeClr val="tx1"/>
        </a:solidFill>
        <a:latin typeface="Garamond" charset="0"/>
        <a:ea typeface="+mn-ea"/>
        <a:cs typeface="+mn-cs"/>
      </a:defRPr>
    </a:lvl7pPr>
    <a:lvl8pPr marL="3200400" algn="l" defTabSz="457200" rtl="0" eaLnBrk="1" latinLnBrk="0" hangingPunct="1">
      <a:defRPr sz="2400" u="sng" kern="1200">
        <a:solidFill>
          <a:schemeClr val="tx1"/>
        </a:solidFill>
        <a:latin typeface="Garamond" charset="0"/>
        <a:ea typeface="+mn-ea"/>
        <a:cs typeface="+mn-cs"/>
      </a:defRPr>
    </a:lvl8pPr>
    <a:lvl9pPr marL="3657600" algn="l" defTabSz="457200" rtl="0" eaLnBrk="1" latinLnBrk="0" hangingPunct="1">
      <a:defRPr sz="2400" u="sng" kern="1200">
        <a:solidFill>
          <a:schemeClr val="tx1"/>
        </a:solidFill>
        <a:latin typeface="Garamond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CC00"/>
    <a:srgbClr val="B5B5B5"/>
    <a:srgbClr val="BABABA"/>
    <a:srgbClr val="A9A9A9"/>
    <a:srgbClr val="C2C2C2"/>
    <a:srgbClr val="AFAFAF"/>
    <a:srgbClr val="B9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95" autoAdjust="0"/>
    <p:restoredTop sz="90929"/>
  </p:normalViewPr>
  <p:slideViewPr>
    <p:cSldViewPr snapToGrid="0">
      <p:cViewPr varScale="1">
        <p:scale>
          <a:sx n="120" d="100"/>
          <a:sy n="120" d="100"/>
        </p:scale>
        <p:origin x="92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-1632" y="-6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u="none"/>
            </a:lvl1pPr>
          </a:lstStyle>
          <a:p>
            <a:endParaRPr lang="es-ES_tradnl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u="none"/>
            </a:lvl1pPr>
          </a:lstStyle>
          <a:p>
            <a:endParaRPr lang="es-ES_tradnl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u="none"/>
            </a:lvl1pPr>
          </a:lstStyle>
          <a:p>
            <a:endParaRPr lang="es-ES_tradnl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u="none"/>
            </a:lvl1pPr>
          </a:lstStyle>
          <a:p>
            <a:fld id="{ECDD33BA-4F16-3E46-A207-555FE8205B86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3271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7460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1436AA-D462-4CCA-BE9E-84CDBA3EE9D1}" type="slidenum">
              <a:rPr lang="es-CL" smtClean="0"/>
              <a:pPr>
                <a:defRPr/>
              </a:pPr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13844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1436AA-D462-4CCA-BE9E-84CDBA3EE9D1}" type="slidenum">
              <a:rPr lang="es-CL" smtClean="0"/>
              <a:pPr>
                <a:defRPr/>
              </a:pPr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9525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A1436AA-D462-4CCA-BE9E-84CDBA3EE9D1}" type="slidenum">
              <a:rPr lang="es-CL" smtClean="0"/>
              <a:pPr>
                <a:defRPr/>
              </a:pPr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53604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55601D7-4477-2C48-A42B-6EAAA59BA547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64B2F7-A9A4-5F43-9094-2D78FA3AAF1C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4F4910-25CF-CE46-9E0D-63B9F48F2EC6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80E573-012F-7D49-8B8E-6B8FC0B0C89B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35DD66-5A42-3E4B-9651-E7F07BC18191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6EEF22E-B9C9-3B48-9C57-324EAE6E5D58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B3DB49-C56D-8646-B644-F636AB470114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AEB8EE-2EEA-CB41-BA23-7CD3719BBD68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8F7376-A85C-164E-A003-E742FBDCC149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B8E880-E307-8540-A483-63703D45AB0F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s-ES_tradn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AC85F9-30FD-9C4C-8BCB-74EFF12AC58D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das Titelformat zu bearbeiten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Formate des Vorlagentextes zu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u="none">
                <a:latin typeface="Times New Roman" charset="0"/>
              </a:defRPr>
            </a:lvl1pPr>
          </a:lstStyle>
          <a:p>
            <a:endParaRPr lang="es-ES_tradnl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u="none">
                <a:latin typeface="Times New Roman" charset="0"/>
              </a:defRPr>
            </a:lvl1pPr>
          </a:lstStyle>
          <a:p>
            <a:endParaRPr lang="es-ES_tradnl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u="none">
                <a:latin typeface="Times New Roman" charset="0"/>
              </a:defRPr>
            </a:lvl1pPr>
          </a:lstStyle>
          <a:p>
            <a:fld id="{F5F58CBD-775F-5945-8DC4-07F259BC01D0}" type="slidenum">
              <a:rPr lang="de-DE"/>
              <a:pPr/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1.bin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49021" y="1690179"/>
            <a:ext cx="4012637" cy="3631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P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r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c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s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m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u="none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I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á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g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u="none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u="none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u="none" dirty="0">
                <a:solidFill>
                  <a:schemeClr val="accent4">
                    <a:lumMod val="50000"/>
                    <a:lumOff val="50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u="none" dirty="0">
              <a:solidFill>
                <a:schemeClr val="accent4">
                  <a:lumMod val="50000"/>
                  <a:lumOff val="50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u="none" dirty="0">
                <a:solidFill>
                  <a:schemeClr val="accent4">
                    <a:lumMod val="50000"/>
                    <a:lumOff val="50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200" u="none" dirty="0">
                <a:solidFill>
                  <a:schemeClr val="accent4">
                    <a:lumMod val="50000"/>
                    <a:lumOff val="50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u="none" dirty="0">
                <a:solidFill>
                  <a:schemeClr val="accent4">
                    <a:lumMod val="50000"/>
                    <a:lumOff val="50000"/>
                  </a:schemeClr>
                </a:solidFill>
                <a:latin typeface="Trebuchet MS" pitchFamily="34" charset="0"/>
              </a:rPr>
              <a:t>Universidad Católica </a:t>
            </a:r>
            <a:r>
              <a:rPr lang="es-CL" sz="1200" u="none">
                <a:solidFill>
                  <a:schemeClr val="accent4">
                    <a:lumMod val="50000"/>
                    <a:lumOff val="50000"/>
                  </a:schemeClr>
                </a:solidFill>
                <a:latin typeface="Trebuchet MS" pitchFamily="34" charset="0"/>
              </a:rPr>
              <a:t>de Chile</a:t>
            </a:r>
            <a:endParaRPr lang="es-CL" sz="1200" u="none" dirty="0">
              <a:solidFill>
                <a:schemeClr val="accent4">
                  <a:lumMod val="50000"/>
                  <a:lumOff val="50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u="none" dirty="0">
                <a:solidFill>
                  <a:srgbClr val="FFFFFF"/>
                </a:solidFill>
                <a:latin typeface="Trebuchet MS"/>
                <a:cs typeface="Trebuchet MS"/>
              </a:rPr>
              <a:t>Filtros</a:t>
            </a:r>
          </a:p>
          <a:p>
            <a:pPr algn="ctr"/>
            <a:endParaRPr lang="es-CL" sz="1000" u="none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u="none" dirty="0">
                <a:solidFill>
                  <a:srgbClr val="FFFFFF"/>
                </a:solidFill>
                <a:latin typeface="Trebuchet MS"/>
                <a:cs typeface="Trebuchet MS"/>
              </a:rPr>
              <a:t>[ Capítulo 3 ]</a:t>
            </a:r>
          </a:p>
        </p:txBody>
      </p:sp>
    </p:spTree>
    <p:extLst>
      <p:ext uri="{BB962C8B-B14F-4D97-AF65-F5344CB8AC3E}">
        <p14:creationId xmlns:p14="http://schemas.microsoft.com/office/powerpoint/2010/main" val="223263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5603875" y="1481138"/>
            <a:ext cx="2701925" cy="3625850"/>
            <a:chOff x="3530" y="933"/>
            <a:chExt cx="1702" cy="2284"/>
          </a:xfrm>
        </p:grpSpPr>
        <p:grpSp>
          <p:nvGrpSpPr>
            <p:cNvPr id="1108" name="Group 8"/>
            <p:cNvGrpSpPr>
              <a:grpSpLocks/>
            </p:cNvGrpSpPr>
            <p:nvPr/>
          </p:nvGrpSpPr>
          <p:grpSpPr bwMode="auto">
            <a:xfrm>
              <a:off x="3624" y="1139"/>
              <a:ext cx="1608" cy="2078"/>
              <a:chOff x="3456" y="635"/>
              <a:chExt cx="1728" cy="2078"/>
            </a:xfrm>
          </p:grpSpPr>
          <p:pic>
            <p:nvPicPr>
              <p:cNvPr id="1114" name="Picture 9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456" y="635"/>
                <a:ext cx="1728" cy="207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pic>
            <p:nvPicPr>
              <p:cNvPr id="1115" name="Picture 10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3814" y="676"/>
                <a:ext cx="1360" cy="20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1109" name="Text Box 11"/>
            <p:cNvSpPr txBox="1">
              <a:spLocks noChangeArrowheads="1"/>
            </p:cNvSpPr>
            <p:nvPr/>
          </p:nvSpPr>
          <p:spPr bwMode="auto">
            <a:xfrm>
              <a:off x="3530" y="933"/>
              <a:ext cx="728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200" i="1" u="none" dirty="0">
                  <a:latin typeface="Arial" charset="0"/>
                </a:rPr>
                <a:t>Output Image</a:t>
              </a:r>
              <a:endParaRPr lang="es-ES" sz="1200" i="1" u="none" dirty="0">
                <a:latin typeface="Arial" charset="0"/>
              </a:endParaRPr>
            </a:p>
          </p:txBody>
        </p:sp>
        <p:sp>
          <p:nvSpPr>
            <p:cNvPr id="1110" name="Line 12"/>
            <p:cNvSpPr>
              <a:spLocks noChangeShapeType="1"/>
            </p:cNvSpPr>
            <p:nvPr/>
          </p:nvSpPr>
          <p:spPr bwMode="auto">
            <a:xfrm>
              <a:off x="3942" y="1164"/>
              <a:ext cx="0" cy="946"/>
            </a:xfrm>
            <a:prstGeom prst="line">
              <a:avLst/>
            </a:prstGeom>
            <a:noFill/>
            <a:ln w="19050">
              <a:solidFill>
                <a:srgbClr val="C0C0C0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111" name="Line 13"/>
            <p:cNvSpPr>
              <a:spLocks noChangeShapeType="1"/>
            </p:cNvSpPr>
            <p:nvPr/>
          </p:nvSpPr>
          <p:spPr bwMode="auto">
            <a:xfrm rot="16200000" flipH="1">
              <a:off x="4254" y="852"/>
              <a:ext cx="300" cy="912"/>
            </a:xfrm>
            <a:prstGeom prst="line">
              <a:avLst/>
            </a:prstGeom>
            <a:noFill/>
            <a:ln w="19050">
              <a:solidFill>
                <a:srgbClr val="C0C0C0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112" name="Text Box 14"/>
            <p:cNvSpPr txBox="1">
              <a:spLocks noChangeArrowheads="1"/>
            </p:cNvSpPr>
            <p:nvPr/>
          </p:nvSpPr>
          <p:spPr bwMode="auto">
            <a:xfrm>
              <a:off x="4727" y="1232"/>
              <a:ext cx="217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s-ES" sz="1200" i="1" u="none">
                  <a:latin typeface="Times New Roman" charset="0"/>
                </a:rPr>
                <a:t>j</a:t>
              </a:r>
            </a:p>
          </p:txBody>
        </p:sp>
        <p:sp>
          <p:nvSpPr>
            <p:cNvPr id="1113" name="Text Box 15"/>
            <p:cNvSpPr txBox="1">
              <a:spLocks noChangeArrowheads="1"/>
            </p:cNvSpPr>
            <p:nvPr/>
          </p:nvSpPr>
          <p:spPr bwMode="auto">
            <a:xfrm>
              <a:off x="3759" y="1943"/>
              <a:ext cx="217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s-CL" sz="1200" i="1" u="none">
                  <a:solidFill>
                    <a:schemeClr val="bg1"/>
                  </a:solidFill>
                  <a:latin typeface="Times New Roman" charset="0"/>
                </a:rPr>
                <a:t>i</a:t>
              </a:r>
              <a:endParaRPr lang="es-ES" sz="1200" i="1" u="none">
                <a:solidFill>
                  <a:schemeClr val="bg1"/>
                </a:solidFill>
                <a:latin typeface="Times New Roman" charset="0"/>
              </a:endParaRPr>
            </a:p>
          </p:txBody>
        </p:sp>
      </p:grpSp>
      <p:grpSp>
        <p:nvGrpSpPr>
          <p:cNvPr id="4" name="Group 16"/>
          <p:cNvGrpSpPr>
            <a:grpSpLocks/>
          </p:cNvGrpSpPr>
          <p:nvPr/>
        </p:nvGrpSpPr>
        <p:grpSpPr bwMode="auto">
          <a:xfrm>
            <a:off x="460375" y="1519238"/>
            <a:ext cx="2797175" cy="3644900"/>
            <a:chOff x="290" y="957"/>
            <a:chExt cx="1762" cy="2296"/>
          </a:xfrm>
        </p:grpSpPr>
        <p:pic>
          <p:nvPicPr>
            <p:cNvPr id="1101" name="Picture 17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24" y="1175"/>
              <a:ext cx="1728" cy="20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02" name="Text Box 18"/>
            <p:cNvSpPr txBox="1">
              <a:spLocks noChangeArrowheads="1"/>
            </p:cNvSpPr>
            <p:nvPr/>
          </p:nvSpPr>
          <p:spPr bwMode="auto">
            <a:xfrm>
              <a:off x="290" y="957"/>
              <a:ext cx="652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200" i="1" u="none" dirty="0">
                  <a:latin typeface="Arial" charset="0"/>
                </a:rPr>
                <a:t>Input Image</a:t>
              </a:r>
              <a:endParaRPr lang="es-ES" sz="1200" i="1" u="none" dirty="0">
                <a:latin typeface="Arial" charset="0"/>
              </a:endParaRPr>
            </a:p>
          </p:txBody>
        </p:sp>
        <p:grpSp>
          <p:nvGrpSpPr>
            <p:cNvPr id="1103" name="Group 19"/>
            <p:cNvGrpSpPr>
              <a:grpSpLocks/>
            </p:cNvGrpSpPr>
            <p:nvPr/>
          </p:nvGrpSpPr>
          <p:grpSpPr bwMode="auto">
            <a:xfrm>
              <a:off x="489" y="1200"/>
              <a:ext cx="1185" cy="952"/>
              <a:chOff x="321" y="696"/>
              <a:chExt cx="1185" cy="952"/>
            </a:xfrm>
          </p:grpSpPr>
          <p:sp>
            <p:nvSpPr>
              <p:cNvPr id="1104" name="Line 20"/>
              <p:cNvSpPr>
                <a:spLocks noChangeShapeType="1"/>
              </p:cNvSpPr>
              <p:nvPr/>
            </p:nvSpPr>
            <p:spPr bwMode="auto">
              <a:xfrm>
                <a:off x="504" y="696"/>
                <a:ext cx="0" cy="946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105" name="Line 21"/>
              <p:cNvSpPr>
                <a:spLocks noChangeShapeType="1"/>
              </p:cNvSpPr>
              <p:nvPr/>
            </p:nvSpPr>
            <p:spPr bwMode="auto">
              <a:xfrm rot="16200000" flipH="1">
                <a:off x="840" y="366"/>
                <a:ext cx="264" cy="924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106" name="Text Box 22"/>
              <p:cNvSpPr txBox="1">
                <a:spLocks noChangeArrowheads="1"/>
              </p:cNvSpPr>
              <p:nvPr/>
            </p:nvSpPr>
            <p:spPr bwMode="auto">
              <a:xfrm>
                <a:off x="1289" y="764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ES" sz="1200" i="1" u="none">
                    <a:latin typeface="Times New Roman" charset="0"/>
                  </a:rPr>
                  <a:t>j</a:t>
                </a:r>
              </a:p>
            </p:txBody>
          </p:sp>
          <p:sp>
            <p:nvSpPr>
              <p:cNvPr id="1107" name="Text Box 23"/>
              <p:cNvSpPr txBox="1">
                <a:spLocks noChangeArrowheads="1"/>
              </p:cNvSpPr>
              <p:nvPr/>
            </p:nvSpPr>
            <p:spPr bwMode="auto">
              <a:xfrm>
                <a:off x="321" y="1475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CL" sz="1200" i="1" u="none">
                    <a:solidFill>
                      <a:schemeClr val="bg1"/>
                    </a:solidFill>
                    <a:latin typeface="Times New Roman" charset="0"/>
                  </a:rPr>
                  <a:t>i</a:t>
                </a:r>
                <a:endParaRPr lang="es-ES" sz="1200" i="1" u="none">
                  <a:solidFill>
                    <a:schemeClr val="bg1"/>
                  </a:solidFill>
                  <a:latin typeface="Times New Roman" charset="0"/>
                </a:endParaRPr>
              </a:p>
            </p:txBody>
          </p:sp>
        </p:grpSp>
      </p:grpSp>
      <p:sp>
        <p:nvSpPr>
          <p:cNvPr id="334872" name="AutoShape 24"/>
          <p:cNvSpPr>
            <a:spLocks noChangeArrowheads="1"/>
          </p:cNvSpPr>
          <p:nvPr/>
        </p:nvSpPr>
        <p:spPr bwMode="auto">
          <a:xfrm rot="-5400000">
            <a:off x="6975475" y="2881313"/>
            <a:ext cx="79375" cy="69850"/>
          </a:xfrm>
          <a:custGeom>
            <a:avLst/>
            <a:gdLst>
              <a:gd name="T0" fmla="*/ 75406 w 21600"/>
              <a:gd name="T1" fmla="*/ 34925 h 21600"/>
              <a:gd name="T2" fmla="*/ 39688 w 21600"/>
              <a:gd name="T3" fmla="*/ 69850 h 21600"/>
              <a:gd name="T4" fmla="*/ 3969 w 21600"/>
              <a:gd name="T5" fmla="*/ 34925 h 21600"/>
              <a:gd name="T6" fmla="*/ 39688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2880 w 21600"/>
              <a:gd name="T13" fmla="*/ 2880 h 21600"/>
              <a:gd name="T14" fmla="*/ 18720 w 21600"/>
              <a:gd name="T15" fmla="*/ 1872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" y="21600"/>
                </a:lnTo>
                <a:lnTo>
                  <a:pt x="19440" y="21600"/>
                </a:lnTo>
                <a:lnTo>
                  <a:pt x="21600" y="0"/>
                </a:lnTo>
                <a:close/>
              </a:path>
            </a:pathLst>
          </a:custGeom>
          <a:noFill/>
          <a:ln w="9525">
            <a:solidFill>
              <a:srgbClr val="FFFF99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4873" name="Line 25"/>
          <p:cNvSpPr>
            <a:spLocks noChangeShapeType="1"/>
          </p:cNvSpPr>
          <p:nvPr/>
        </p:nvSpPr>
        <p:spPr bwMode="auto">
          <a:xfrm>
            <a:off x="7029450" y="3057525"/>
            <a:ext cx="390525" cy="1381125"/>
          </a:xfrm>
          <a:prstGeom prst="line">
            <a:avLst/>
          </a:prstGeom>
          <a:noFill/>
          <a:ln w="28575">
            <a:solidFill>
              <a:srgbClr val="FF00FF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s-ES_tradnl"/>
          </a:p>
        </p:txBody>
      </p:sp>
      <p:sp>
        <p:nvSpPr>
          <p:cNvPr id="334874" name="Rectangle 26"/>
          <p:cNvSpPr>
            <a:spLocks noChangeArrowheads="1"/>
          </p:cNvSpPr>
          <p:nvPr/>
        </p:nvSpPr>
        <p:spPr bwMode="auto">
          <a:xfrm>
            <a:off x="4610100" y="4914900"/>
            <a:ext cx="762000" cy="762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27"/>
          <p:cNvGrpSpPr>
            <a:grpSpLocks/>
          </p:cNvGrpSpPr>
          <p:nvPr/>
        </p:nvGrpSpPr>
        <p:grpSpPr bwMode="auto">
          <a:xfrm>
            <a:off x="7191385" y="4476750"/>
            <a:ext cx="1724027" cy="1652588"/>
            <a:chOff x="4530" y="2820"/>
            <a:chExt cx="1086" cy="1041"/>
          </a:xfrm>
        </p:grpSpPr>
        <p:graphicFrame>
          <p:nvGraphicFramePr>
            <p:cNvPr id="1027" name="Object 1"/>
            <p:cNvGraphicFramePr>
              <a:graphicFrameLocks noChangeAspect="1"/>
            </p:cNvGraphicFramePr>
            <p:nvPr/>
          </p:nvGraphicFramePr>
          <p:xfrm>
            <a:off x="4536" y="2823"/>
            <a:ext cx="1080" cy="10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0" name="Fotografía de Photo Editor" r:id="rId5" imgW="1714739" imgH="1647619" progId="MSPhotoEd.3">
                    <p:embed/>
                  </p:oleObj>
                </mc:Choice>
                <mc:Fallback>
                  <p:oleObj name="Fotografía de Photo Editor" r:id="rId5" imgW="1714739" imgH="1647619" progId="MSPhotoEd.3">
                    <p:embed/>
                    <p:pic>
                      <p:nvPicPr>
                        <p:cNvPr id="0" name="Object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36" y="2823"/>
                          <a:ext cx="1080" cy="1038"/>
                        </a:xfrm>
                        <a:prstGeom prst="rect">
                          <a:avLst/>
                        </a:prstGeom>
                        <a:noFill/>
                        <a:ln w="19050">
                          <a:solidFill>
                            <a:srgbClr val="FFFF99"/>
                          </a:solidFill>
                          <a:miter lim="800000"/>
                          <a:headEnd/>
                          <a:tailEnd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 xmlns="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 xmlns="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93" name="Rectangle 29"/>
            <p:cNvSpPr>
              <a:spLocks noChangeArrowheads="1"/>
            </p:cNvSpPr>
            <p:nvPr/>
          </p:nvSpPr>
          <p:spPr bwMode="auto">
            <a:xfrm>
              <a:off x="5004" y="3258"/>
              <a:ext cx="132" cy="1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4" name="Text Box 30"/>
            <p:cNvSpPr txBox="1">
              <a:spLocks noChangeArrowheads="1"/>
            </p:cNvSpPr>
            <p:nvPr/>
          </p:nvSpPr>
          <p:spPr bwMode="auto">
            <a:xfrm>
              <a:off x="4916" y="3479"/>
              <a:ext cx="373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s-CL" sz="1200" b="1" i="1" u="none">
                  <a:solidFill>
                    <a:schemeClr val="bg1"/>
                  </a:solidFill>
                  <a:latin typeface="Times New Roman" charset="0"/>
                </a:rPr>
                <a:t>y(i,j)</a:t>
              </a:r>
              <a:endParaRPr lang="es-ES" sz="1200" b="1" i="1" u="none">
                <a:solidFill>
                  <a:schemeClr val="bg1"/>
                </a:solidFill>
                <a:latin typeface="Times New Roman" charset="0"/>
              </a:endParaRPr>
            </a:p>
          </p:txBody>
        </p:sp>
        <p:sp>
          <p:nvSpPr>
            <p:cNvPr id="1095" name="Text Box 31"/>
            <p:cNvSpPr txBox="1">
              <a:spLocks noChangeArrowheads="1"/>
            </p:cNvSpPr>
            <p:nvPr/>
          </p:nvSpPr>
          <p:spPr bwMode="auto">
            <a:xfrm>
              <a:off x="4706" y="3003"/>
              <a:ext cx="70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b="1" i="1" u="none" dirty="0">
                  <a:solidFill>
                    <a:schemeClr val="bg1"/>
                  </a:solidFill>
                  <a:latin typeface="Arial" charset="0"/>
                </a:rPr>
                <a:t>O</a:t>
              </a:r>
              <a:r>
                <a:rPr lang="es-CL" sz="1200" b="1" i="1" u="none" dirty="0">
                  <a:solidFill>
                    <a:schemeClr val="bg1"/>
                  </a:solidFill>
                  <a:latin typeface="Arial" charset="0"/>
                </a:rPr>
                <a:t>utput pixel</a:t>
              </a:r>
              <a:endParaRPr lang="es-ES" sz="1200" b="1" i="1" u="none" dirty="0">
                <a:solidFill>
                  <a:schemeClr val="bg1"/>
                </a:solidFill>
                <a:latin typeface="Arial" charset="0"/>
              </a:endParaRPr>
            </a:p>
          </p:txBody>
        </p:sp>
        <p:grpSp>
          <p:nvGrpSpPr>
            <p:cNvPr id="1096" name="Group 32"/>
            <p:cNvGrpSpPr>
              <a:grpSpLocks/>
            </p:cNvGrpSpPr>
            <p:nvPr/>
          </p:nvGrpSpPr>
          <p:grpSpPr bwMode="auto">
            <a:xfrm>
              <a:off x="4530" y="2820"/>
              <a:ext cx="978" cy="946"/>
              <a:chOff x="372" y="1506"/>
              <a:chExt cx="978" cy="946"/>
            </a:xfrm>
          </p:grpSpPr>
          <p:sp>
            <p:nvSpPr>
              <p:cNvPr id="1097" name="Line 33"/>
              <p:cNvSpPr>
                <a:spLocks noChangeShapeType="1"/>
              </p:cNvSpPr>
              <p:nvPr/>
            </p:nvSpPr>
            <p:spPr bwMode="auto">
              <a:xfrm>
                <a:off x="372" y="1506"/>
                <a:ext cx="0" cy="946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98" name="Line 34"/>
              <p:cNvSpPr>
                <a:spLocks noChangeShapeType="1"/>
              </p:cNvSpPr>
              <p:nvPr/>
            </p:nvSpPr>
            <p:spPr bwMode="auto">
              <a:xfrm rot="16200000" flipH="1">
                <a:off x="864" y="1020"/>
                <a:ext cx="0" cy="972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99" name="Text Box 35"/>
              <p:cNvSpPr txBox="1">
                <a:spLocks noChangeArrowheads="1"/>
              </p:cNvSpPr>
              <p:nvPr/>
            </p:nvSpPr>
            <p:spPr bwMode="auto">
              <a:xfrm>
                <a:off x="1133" y="1550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ES" sz="1200" i="1" u="none">
                    <a:latin typeface="Times New Roman" charset="0"/>
                  </a:rPr>
                  <a:t>j</a:t>
                </a:r>
              </a:p>
            </p:txBody>
          </p:sp>
          <p:sp>
            <p:nvSpPr>
              <p:cNvPr id="1100" name="Text Box 36"/>
              <p:cNvSpPr txBox="1">
                <a:spLocks noChangeArrowheads="1"/>
              </p:cNvSpPr>
              <p:nvPr/>
            </p:nvSpPr>
            <p:spPr bwMode="auto">
              <a:xfrm>
                <a:off x="375" y="2267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CL" sz="1200" i="1" u="none">
                    <a:solidFill>
                      <a:schemeClr val="bg1"/>
                    </a:solidFill>
                    <a:latin typeface="Times New Roman" charset="0"/>
                  </a:rPr>
                  <a:t>i</a:t>
                </a:r>
                <a:endParaRPr lang="es-ES" sz="1200" i="1" u="none">
                  <a:solidFill>
                    <a:schemeClr val="bg1"/>
                  </a:solidFill>
                  <a:latin typeface="Times New Roman" charset="0"/>
                </a:endParaRPr>
              </a:p>
            </p:txBody>
          </p:sp>
        </p:grpSp>
      </p:grpSp>
      <p:sp>
        <p:nvSpPr>
          <p:cNvPr id="334885" name="Text Box 37"/>
          <p:cNvSpPr txBox="1">
            <a:spLocks noChangeArrowheads="1"/>
          </p:cNvSpPr>
          <p:nvPr/>
        </p:nvSpPr>
        <p:spPr bwMode="auto">
          <a:xfrm>
            <a:off x="4838700" y="5106988"/>
            <a:ext cx="35877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s-CL" sz="1400" i="1" u="none">
                <a:latin typeface="Times New Roman" charset="0"/>
              </a:rPr>
              <a:t>f</a:t>
            </a:r>
            <a:endParaRPr lang="es-ES" sz="1400" i="1" u="none">
              <a:latin typeface="Times New Roman" charset="0"/>
            </a:endParaRPr>
          </a:p>
        </p:txBody>
      </p:sp>
      <p:grpSp>
        <p:nvGrpSpPr>
          <p:cNvPr id="8" name="Group 40"/>
          <p:cNvGrpSpPr>
            <a:grpSpLocks/>
          </p:cNvGrpSpPr>
          <p:nvPr/>
        </p:nvGrpSpPr>
        <p:grpSpPr bwMode="auto">
          <a:xfrm>
            <a:off x="1890713" y="2832100"/>
            <a:ext cx="2062162" cy="3306763"/>
            <a:chOff x="1191" y="1784"/>
            <a:chExt cx="1299" cy="2083"/>
          </a:xfrm>
        </p:grpSpPr>
        <p:grpSp>
          <p:nvGrpSpPr>
            <p:cNvPr id="1063" name="Group 41"/>
            <p:cNvGrpSpPr>
              <a:grpSpLocks/>
            </p:cNvGrpSpPr>
            <p:nvPr/>
          </p:nvGrpSpPr>
          <p:grpSpPr bwMode="auto">
            <a:xfrm>
              <a:off x="1191" y="1784"/>
              <a:ext cx="75" cy="102"/>
              <a:chOff x="2505" y="1454"/>
              <a:chExt cx="159" cy="534"/>
            </a:xfrm>
          </p:grpSpPr>
          <p:sp>
            <p:nvSpPr>
              <p:cNvPr id="1085" name="Line 42"/>
              <p:cNvSpPr>
                <a:spLocks noChangeShapeType="1"/>
              </p:cNvSpPr>
              <p:nvPr/>
            </p:nvSpPr>
            <p:spPr bwMode="auto">
              <a:xfrm>
                <a:off x="2505" y="1454"/>
                <a:ext cx="159" cy="48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86" name="Line 43"/>
              <p:cNvSpPr>
                <a:spLocks noChangeShapeType="1"/>
              </p:cNvSpPr>
              <p:nvPr/>
            </p:nvSpPr>
            <p:spPr bwMode="auto">
              <a:xfrm flipV="1">
                <a:off x="2508" y="1940"/>
                <a:ext cx="156" cy="48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87" name="Line 44"/>
              <p:cNvSpPr>
                <a:spLocks noChangeShapeType="1"/>
              </p:cNvSpPr>
              <p:nvPr/>
            </p:nvSpPr>
            <p:spPr bwMode="auto">
              <a:xfrm>
                <a:off x="2507" y="1607"/>
                <a:ext cx="157" cy="22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88" name="Line 45"/>
              <p:cNvSpPr>
                <a:spLocks noChangeShapeType="1"/>
              </p:cNvSpPr>
              <p:nvPr/>
            </p:nvSpPr>
            <p:spPr bwMode="auto">
              <a:xfrm flipV="1">
                <a:off x="2506" y="1783"/>
                <a:ext cx="157" cy="20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89" name="Line 46"/>
              <p:cNvSpPr>
                <a:spLocks noChangeShapeType="1"/>
              </p:cNvSpPr>
              <p:nvPr/>
            </p:nvSpPr>
            <p:spPr bwMode="auto">
              <a:xfrm>
                <a:off x="2506" y="1456"/>
                <a:ext cx="0" cy="528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90" name="Line 47"/>
              <p:cNvSpPr>
                <a:spLocks noChangeShapeType="1"/>
              </p:cNvSpPr>
              <p:nvPr/>
            </p:nvSpPr>
            <p:spPr bwMode="auto">
              <a:xfrm>
                <a:off x="2562" y="1472"/>
                <a:ext cx="0" cy="497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91" name="Line 48"/>
              <p:cNvSpPr>
                <a:spLocks noChangeShapeType="1"/>
              </p:cNvSpPr>
              <p:nvPr/>
            </p:nvSpPr>
            <p:spPr bwMode="auto">
              <a:xfrm>
                <a:off x="2664" y="1503"/>
                <a:ext cx="0" cy="439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92" name="Line 49"/>
              <p:cNvSpPr>
                <a:spLocks noChangeShapeType="1"/>
              </p:cNvSpPr>
              <p:nvPr/>
            </p:nvSpPr>
            <p:spPr bwMode="auto">
              <a:xfrm>
                <a:off x="2617" y="1490"/>
                <a:ext cx="0" cy="461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</p:grpSp>
        <p:graphicFrame>
          <p:nvGraphicFramePr>
            <p:cNvPr id="1026" name="Object 0"/>
            <p:cNvGraphicFramePr>
              <a:graphicFrameLocks noChangeAspect="1"/>
            </p:cNvGraphicFramePr>
            <p:nvPr/>
          </p:nvGraphicFramePr>
          <p:xfrm>
            <a:off x="1410" y="2829"/>
            <a:ext cx="1080" cy="10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61" name="Fotografía de Photo Editor" r:id="rId7" imgW="1714739" imgH="1647619" progId="MSPhotoEd.3">
                    <p:embed/>
                  </p:oleObj>
                </mc:Choice>
                <mc:Fallback>
                  <p:oleObj name="Fotografía de Photo Editor" r:id="rId7" imgW="1714739" imgH="1647619" progId="MSPhotoEd.3">
                    <p:embed/>
                    <p:pic>
                      <p:nvPicPr>
                        <p:cNvPr id="0" name="Object 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10" y="2829"/>
                          <a:ext cx="1080" cy="1038"/>
                        </a:xfrm>
                        <a:prstGeom prst="rect">
                          <a:avLst/>
                        </a:prstGeom>
                        <a:noFill/>
                        <a:ln w="19050">
                          <a:solidFill>
                            <a:srgbClr val="FFFF99"/>
                          </a:solidFill>
                          <a:miter lim="800000"/>
                          <a:headEnd/>
                          <a:tailEnd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 xmlns="">
                              <a:solidFill>
                                <a:schemeClr val="accent1"/>
                              </a:solidFill>
                            </a14:hiddenFill>
                          </a:ext>
                          <a:ext uri="{AF507438-7753-43e0-B8FC-AC1667EBCBE1}">
                            <a14:hiddenEffects xmlns:a14="http://schemas.microsoft.com/office/drawing/2010/main" xmlns="">
                              <a:effectLst>
                                <a:outerShdw blurRad="63500" dist="38099" dir="2700000" algn="ctr" rotWithShape="0">
                                  <a:schemeClr val="bg2">
                                    <a:alpha val="74998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064" name="Group 51"/>
            <p:cNvGrpSpPr>
              <a:grpSpLocks/>
            </p:cNvGrpSpPr>
            <p:nvPr/>
          </p:nvGrpSpPr>
          <p:grpSpPr bwMode="auto">
            <a:xfrm>
              <a:off x="1728" y="3120"/>
              <a:ext cx="432" cy="432"/>
              <a:chOff x="1536" y="2592"/>
              <a:chExt cx="432" cy="432"/>
            </a:xfrm>
          </p:grpSpPr>
          <p:grpSp>
            <p:nvGrpSpPr>
              <p:cNvPr id="1075" name="Group 52"/>
              <p:cNvGrpSpPr>
                <a:grpSpLocks/>
              </p:cNvGrpSpPr>
              <p:nvPr/>
            </p:nvGrpSpPr>
            <p:grpSpPr bwMode="auto">
              <a:xfrm>
                <a:off x="1536" y="2592"/>
                <a:ext cx="432" cy="432"/>
                <a:chOff x="1536" y="2592"/>
                <a:chExt cx="528" cy="432"/>
              </a:xfrm>
            </p:grpSpPr>
            <p:sp>
              <p:nvSpPr>
                <p:cNvPr id="1081" name="Line 53"/>
                <p:cNvSpPr>
                  <a:spLocks noChangeShapeType="1"/>
                </p:cNvSpPr>
                <p:nvPr/>
              </p:nvSpPr>
              <p:spPr bwMode="auto">
                <a:xfrm>
                  <a:off x="1536" y="2592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82" name="Line 54"/>
                <p:cNvSpPr>
                  <a:spLocks noChangeShapeType="1"/>
                </p:cNvSpPr>
                <p:nvPr/>
              </p:nvSpPr>
              <p:spPr bwMode="auto">
                <a:xfrm>
                  <a:off x="1536" y="2736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83" name="Line 55"/>
                <p:cNvSpPr>
                  <a:spLocks noChangeShapeType="1"/>
                </p:cNvSpPr>
                <p:nvPr/>
              </p:nvSpPr>
              <p:spPr bwMode="auto">
                <a:xfrm>
                  <a:off x="1536" y="2880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84" name="Line 56"/>
                <p:cNvSpPr>
                  <a:spLocks noChangeShapeType="1"/>
                </p:cNvSpPr>
                <p:nvPr/>
              </p:nvSpPr>
              <p:spPr bwMode="auto">
                <a:xfrm>
                  <a:off x="1536" y="3024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</p:grpSp>
          <p:grpSp>
            <p:nvGrpSpPr>
              <p:cNvPr id="1076" name="Group 57"/>
              <p:cNvGrpSpPr>
                <a:grpSpLocks/>
              </p:cNvGrpSpPr>
              <p:nvPr/>
            </p:nvGrpSpPr>
            <p:grpSpPr bwMode="auto">
              <a:xfrm rot="5400000">
                <a:off x="1536" y="2592"/>
                <a:ext cx="432" cy="432"/>
                <a:chOff x="1632" y="2688"/>
                <a:chExt cx="528" cy="432"/>
              </a:xfrm>
            </p:grpSpPr>
            <p:sp>
              <p:nvSpPr>
                <p:cNvPr id="1077" name="Line 58"/>
                <p:cNvSpPr>
                  <a:spLocks noChangeShapeType="1"/>
                </p:cNvSpPr>
                <p:nvPr/>
              </p:nvSpPr>
              <p:spPr bwMode="auto">
                <a:xfrm>
                  <a:off x="1632" y="2688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78" name="Line 59"/>
                <p:cNvSpPr>
                  <a:spLocks noChangeShapeType="1"/>
                </p:cNvSpPr>
                <p:nvPr/>
              </p:nvSpPr>
              <p:spPr bwMode="auto">
                <a:xfrm>
                  <a:off x="1632" y="2832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79" name="Line 60"/>
                <p:cNvSpPr>
                  <a:spLocks noChangeShapeType="1"/>
                </p:cNvSpPr>
                <p:nvPr/>
              </p:nvSpPr>
              <p:spPr bwMode="auto">
                <a:xfrm>
                  <a:off x="1632" y="2976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  <p:sp>
              <p:nvSpPr>
                <p:cNvPr id="1080" name="Line 61"/>
                <p:cNvSpPr>
                  <a:spLocks noChangeShapeType="1"/>
                </p:cNvSpPr>
                <p:nvPr/>
              </p:nvSpPr>
              <p:spPr bwMode="auto">
                <a:xfrm>
                  <a:off x="1632" y="3120"/>
                  <a:ext cx="528" cy="0"/>
                </a:xfrm>
                <a:prstGeom prst="line">
                  <a:avLst/>
                </a:prstGeom>
                <a:noFill/>
                <a:ln w="12700">
                  <a:solidFill>
                    <a:srgbClr val="FFFF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s-ES_tradnl"/>
                </a:p>
              </p:txBody>
            </p:sp>
          </p:grpSp>
        </p:grpSp>
        <p:sp>
          <p:nvSpPr>
            <p:cNvPr id="1065" name="Rectangle 62"/>
            <p:cNvSpPr>
              <a:spLocks noChangeArrowheads="1"/>
            </p:cNvSpPr>
            <p:nvPr/>
          </p:nvSpPr>
          <p:spPr bwMode="auto">
            <a:xfrm>
              <a:off x="1878" y="3264"/>
              <a:ext cx="132" cy="150"/>
            </a:xfrm>
            <a:prstGeom prst="rect">
              <a:avLst/>
            </a:prstGeom>
            <a:noFill/>
            <a:ln w="38100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Line 63"/>
            <p:cNvSpPr>
              <a:spLocks noChangeShapeType="1"/>
            </p:cNvSpPr>
            <p:nvPr/>
          </p:nvSpPr>
          <p:spPr bwMode="auto">
            <a:xfrm>
              <a:off x="1230" y="1926"/>
              <a:ext cx="246" cy="870"/>
            </a:xfrm>
            <a:prstGeom prst="line">
              <a:avLst/>
            </a:prstGeom>
            <a:noFill/>
            <a:ln w="28575">
              <a:solidFill>
                <a:srgbClr val="FF00FF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67" name="Text Box 64"/>
            <p:cNvSpPr txBox="1">
              <a:spLocks noChangeArrowheads="1"/>
            </p:cNvSpPr>
            <p:nvPr/>
          </p:nvSpPr>
          <p:spPr bwMode="auto">
            <a:xfrm>
              <a:off x="1616" y="3593"/>
              <a:ext cx="306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200" b="1" i="1" u="none">
                  <a:solidFill>
                    <a:schemeClr val="bg1"/>
                  </a:solidFill>
                  <a:latin typeface="Times New Roman" charset="0"/>
                </a:rPr>
                <a:t>x(i,j)</a:t>
              </a:r>
              <a:endParaRPr lang="es-ES" sz="1200" b="1" i="1" u="none">
                <a:solidFill>
                  <a:schemeClr val="bg1"/>
                </a:solidFill>
                <a:latin typeface="Times New Roman" charset="0"/>
              </a:endParaRPr>
            </a:p>
          </p:txBody>
        </p:sp>
        <p:sp>
          <p:nvSpPr>
            <p:cNvPr id="1068" name="Line 65"/>
            <p:cNvSpPr>
              <a:spLocks noChangeShapeType="1"/>
            </p:cNvSpPr>
            <p:nvPr/>
          </p:nvSpPr>
          <p:spPr bwMode="auto">
            <a:xfrm flipH="1">
              <a:off x="1740" y="3336"/>
              <a:ext cx="198" cy="288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69" name="Text Box 66"/>
            <p:cNvSpPr txBox="1">
              <a:spLocks noChangeArrowheads="1"/>
            </p:cNvSpPr>
            <p:nvPr/>
          </p:nvSpPr>
          <p:spPr bwMode="auto">
            <a:xfrm>
              <a:off x="1658" y="2913"/>
              <a:ext cx="388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200" b="1" i="1" u="none" dirty="0">
                  <a:solidFill>
                    <a:schemeClr val="bg1"/>
                  </a:solidFill>
                  <a:latin typeface="Arial" charset="0"/>
                </a:rPr>
                <a:t>mask</a:t>
              </a:r>
              <a:endParaRPr lang="es-ES" sz="1200" b="1" i="1" u="none" dirty="0">
                <a:solidFill>
                  <a:schemeClr val="bg1"/>
                </a:solidFill>
                <a:latin typeface="Arial" charset="0"/>
              </a:endParaRPr>
            </a:p>
          </p:txBody>
        </p:sp>
        <p:grpSp>
          <p:nvGrpSpPr>
            <p:cNvPr id="1070" name="Group 67"/>
            <p:cNvGrpSpPr>
              <a:grpSpLocks/>
            </p:cNvGrpSpPr>
            <p:nvPr/>
          </p:nvGrpSpPr>
          <p:grpSpPr bwMode="auto">
            <a:xfrm>
              <a:off x="1410" y="2826"/>
              <a:ext cx="978" cy="946"/>
              <a:chOff x="372" y="1506"/>
              <a:chExt cx="978" cy="946"/>
            </a:xfrm>
          </p:grpSpPr>
          <p:sp>
            <p:nvSpPr>
              <p:cNvPr id="1071" name="Line 68"/>
              <p:cNvSpPr>
                <a:spLocks noChangeShapeType="1"/>
              </p:cNvSpPr>
              <p:nvPr/>
            </p:nvSpPr>
            <p:spPr bwMode="auto">
              <a:xfrm>
                <a:off x="372" y="1506"/>
                <a:ext cx="0" cy="946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72" name="Line 69"/>
              <p:cNvSpPr>
                <a:spLocks noChangeShapeType="1"/>
              </p:cNvSpPr>
              <p:nvPr/>
            </p:nvSpPr>
            <p:spPr bwMode="auto">
              <a:xfrm rot="16200000" flipH="1">
                <a:off x="864" y="1020"/>
                <a:ext cx="0" cy="972"/>
              </a:xfrm>
              <a:prstGeom prst="line">
                <a:avLst/>
              </a:prstGeom>
              <a:noFill/>
              <a:ln w="19050">
                <a:solidFill>
                  <a:srgbClr val="C0C0C0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73" name="Text Box 70"/>
              <p:cNvSpPr txBox="1">
                <a:spLocks noChangeArrowheads="1"/>
              </p:cNvSpPr>
              <p:nvPr/>
            </p:nvSpPr>
            <p:spPr bwMode="auto">
              <a:xfrm>
                <a:off x="1133" y="1550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ES" sz="1200" i="1" u="none">
                    <a:latin typeface="Times New Roman" charset="0"/>
                  </a:rPr>
                  <a:t>j</a:t>
                </a:r>
              </a:p>
            </p:txBody>
          </p:sp>
          <p:sp>
            <p:nvSpPr>
              <p:cNvPr id="1074" name="Text Box 71"/>
              <p:cNvSpPr txBox="1">
                <a:spLocks noChangeArrowheads="1"/>
              </p:cNvSpPr>
              <p:nvPr/>
            </p:nvSpPr>
            <p:spPr bwMode="auto">
              <a:xfrm>
                <a:off x="375" y="2267"/>
                <a:ext cx="217" cy="17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s-CL" sz="1200" i="1" u="none">
                    <a:solidFill>
                      <a:schemeClr val="bg1"/>
                    </a:solidFill>
                    <a:latin typeface="Times New Roman" charset="0"/>
                  </a:rPr>
                  <a:t>i</a:t>
                </a:r>
                <a:endParaRPr lang="es-ES" sz="1200" i="1" u="none">
                  <a:solidFill>
                    <a:schemeClr val="bg1"/>
                  </a:solidFill>
                  <a:latin typeface="Times New Roman" charset="0"/>
                </a:endParaRPr>
              </a:p>
            </p:txBody>
          </p:sp>
        </p:grpSp>
      </p:grpSp>
      <p:sp>
        <p:nvSpPr>
          <p:cNvPr id="334920" name="Line 72"/>
          <p:cNvSpPr>
            <a:spLocks noChangeShapeType="1"/>
          </p:cNvSpPr>
          <p:nvPr/>
        </p:nvSpPr>
        <p:spPr bwMode="auto">
          <a:xfrm>
            <a:off x="4152900" y="3162300"/>
            <a:ext cx="685800" cy="1676400"/>
          </a:xfrm>
          <a:prstGeom prst="line">
            <a:avLst/>
          </a:prstGeom>
          <a:noFill/>
          <a:ln w="28575">
            <a:solidFill>
              <a:srgbClr val="FF00FF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s-ES_tradnl"/>
          </a:p>
        </p:txBody>
      </p:sp>
      <p:grpSp>
        <p:nvGrpSpPr>
          <p:cNvPr id="14" name="Group 73"/>
          <p:cNvGrpSpPr>
            <a:grpSpLocks/>
          </p:cNvGrpSpPr>
          <p:nvPr/>
        </p:nvGrpSpPr>
        <p:grpSpPr bwMode="auto">
          <a:xfrm>
            <a:off x="1890713" y="2827338"/>
            <a:ext cx="2719387" cy="2773362"/>
            <a:chOff x="1191" y="1781"/>
            <a:chExt cx="1713" cy="1747"/>
          </a:xfrm>
        </p:grpSpPr>
        <p:sp>
          <p:nvSpPr>
            <p:cNvPr id="1048" name="Line 74"/>
            <p:cNvSpPr>
              <a:spLocks noChangeShapeType="1"/>
            </p:cNvSpPr>
            <p:nvPr/>
          </p:nvSpPr>
          <p:spPr bwMode="auto">
            <a:xfrm>
              <a:off x="1944" y="3192"/>
              <a:ext cx="960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49" name="Line 75"/>
            <p:cNvSpPr>
              <a:spLocks noChangeShapeType="1"/>
            </p:cNvSpPr>
            <p:nvPr/>
          </p:nvSpPr>
          <p:spPr bwMode="auto">
            <a:xfrm>
              <a:off x="1944" y="3336"/>
              <a:ext cx="960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0" name="Line 76"/>
            <p:cNvSpPr>
              <a:spLocks noChangeShapeType="1"/>
            </p:cNvSpPr>
            <p:nvPr/>
          </p:nvSpPr>
          <p:spPr bwMode="auto">
            <a:xfrm>
              <a:off x="1944" y="3480"/>
              <a:ext cx="960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1" name="Line 77"/>
            <p:cNvSpPr>
              <a:spLocks noChangeShapeType="1"/>
            </p:cNvSpPr>
            <p:nvPr/>
          </p:nvSpPr>
          <p:spPr bwMode="auto">
            <a:xfrm>
              <a:off x="1800" y="3144"/>
              <a:ext cx="1104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2" name="Line 78"/>
            <p:cNvSpPr>
              <a:spLocks noChangeShapeType="1"/>
            </p:cNvSpPr>
            <p:nvPr/>
          </p:nvSpPr>
          <p:spPr bwMode="auto">
            <a:xfrm>
              <a:off x="1800" y="3288"/>
              <a:ext cx="1104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3" name="Line 79"/>
            <p:cNvSpPr>
              <a:spLocks noChangeShapeType="1"/>
            </p:cNvSpPr>
            <p:nvPr/>
          </p:nvSpPr>
          <p:spPr bwMode="auto">
            <a:xfrm>
              <a:off x="1800" y="3432"/>
              <a:ext cx="1104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4" name="Line 80"/>
            <p:cNvSpPr>
              <a:spLocks noChangeShapeType="1"/>
            </p:cNvSpPr>
            <p:nvPr/>
          </p:nvSpPr>
          <p:spPr bwMode="auto">
            <a:xfrm>
              <a:off x="2136" y="3240"/>
              <a:ext cx="768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5" name="Line 81"/>
            <p:cNvSpPr>
              <a:spLocks noChangeShapeType="1"/>
            </p:cNvSpPr>
            <p:nvPr/>
          </p:nvSpPr>
          <p:spPr bwMode="auto">
            <a:xfrm>
              <a:off x="2136" y="3384"/>
              <a:ext cx="768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6" name="Line 82"/>
            <p:cNvSpPr>
              <a:spLocks noChangeShapeType="1"/>
            </p:cNvSpPr>
            <p:nvPr/>
          </p:nvSpPr>
          <p:spPr bwMode="auto">
            <a:xfrm>
              <a:off x="2136" y="3528"/>
              <a:ext cx="768" cy="0"/>
            </a:xfrm>
            <a:prstGeom prst="line">
              <a:avLst/>
            </a:prstGeom>
            <a:noFill/>
            <a:ln w="9525">
              <a:solidFill>
                <a:srgbClr val="FF00FF"/>
              </a:solidFill>
              <a:round/>
              <a:headEnd type="diamond" w="sm" len="sm"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7" name="Line 83"/>
            <p:cNvSpPr>
              <a:spLocks noChangeShapeType="1"/>
            </p:cNvSpPr>
            <p:nvPr/>
          </p:nvSpPr>
          <p:spPr bwMode="auto">
            <a:xfrm>
              <a:off x="1267" y="1845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8" name="Line 84"/>
            <p:cNvSpPr>
              <a:spLocks noChangeShapeType="1"/>
            </p:cNvSpPr>
            <p:nvPr/>
          </p:nvSpPr>
          <p:spPr bwMode="auto">
            <a:xfrm>
              <a:off x="1270" y="1792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59" name="Line 85"/>
            <p:cNvSpPr>
              <a:spLocks noChangeShapeType="1"/>
            </p:cNvSpPr>
            <p:nvPr/>
          </p:nvSpPr>
          <p:spPr bwMode="auto">
            <a:xfrm>
              <a:off x="1267" y="1877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60" name="Line 86"/>
            <p:cNvSpPr>
              <a:spLocks noChangeShapeType="1"/>
            </p:cNvSpPr>
            <p:nvPr/>
          </p:nvSpPr>
          <p:spPr bwMode="auto">
            <a:xfrm>
              <a:off x="1194" y="1889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61" name="Line 87"/>
            <p:cNvSpPr>
              <a:spLocks noChangeShapeType="1"/>
            </p:cNvSpPr>
            <p:nvPr/>
          </p:nvSpPr>
          <p:spPr bwMode="auto">
            <a:xfrm>
              <a:off x="1191" y="1781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  <p:sp>
          <p:nvSpPr>
            <p:cNvPr id="1062" name="Line 88"/>
            <p:cNvSpPr>
              <a:spLocks noChangeShapeType="1"/>
            </p:cNvSpPr>
            <p:nvPr/>
          </p:nvSpPr>
          <p:spPr bwMode="auto">
            <a:xfrm>
              <a:off x="1267" y="1815"/>
              <a:ext cx="1325" cy="0"/>
            </a:xfrm>
            <a:prstGeom prst="line">
              <a:avLst/>
            </a:prstGeom>
            <a:noFill/>
            <a:ln w="9525">
              <a:solidFill>
                <a:srgbClr val="FF33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s-ES_tradnl"/>
            </a:p>
          </p:txBody>
        </p:sp>
      </p:grpSp>
      <p:grpSp>
        <p:nvGrpSpPr>
          <p:cNvPr id="15" name="Group 89"/>
          <p:cNvGrpSpPr>
            <a:grpSpLocks/>
          </p:cNvGrpSpPr>
          <p:nvPr/>
        </p:nvGrpSpPr>
        <p:grpSpPr bwMode="auto">
          <a:xfrm>
            <a:off x="3689350" y="2386013"/>
            <a:ext cx="830263" cy="709612"/>
            <a:chOff x="2324" y="1503"/>
            <a:chExt cx="523" cy="447"/>
          </a:xfrm>
        </p:grpSpPr>
        <p:sp>
          <p:nvSpPr>
            <p:cNvPr id="1046" name="Text Box 90"/>
            <p:cNvSpPr txBox="1">
              <a:spLocks noChangeArrowheads="1"/>
            </p:cNvSpPr>
            <p:nvPr/>
          </p:nvSpPr>
          <p:spPr bwMode="auto">
            <a:xfrm>
              <a:off x="2324" y="1503"/>
              <a:ext cx="523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200" i="1" u="none" dirty="0">
                  <a:latin typeface="Arial" charset="0"/>
                </a:rPr>
                <a:t>Operator </a:t>
              </a:r>
              <a:endParaRPr lang="es-ES" sz="1200" i="1" u="none" dirty="0">
                <a:latin typeface="Arial" charset="0"/>
              </a:endParaRPr>
            </a:p>
          </p:txBody>
        </p:sp>
        <p:sp>
          <p:nvSpPr>
            <p:cNvPr id="1047" name="Rectangle 91"/>
            <p:cNvSpPr>
              <a:spLocks noChangeArrowheads="1"/>
            </p:cNvSpPr>
            <p:nvPr/>
          </p:nvSpPr>
          <p:spPr bwMode="auto">
            <a:xfrm>
              <a:off x="2466" y="1752"/>
              <a:ext cx="84" cy="198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scene3d>
              <a:camera prst="legacyPerspectiveTopRight">
                <a:rot lat="0" lon="600000" rev="0"/>
              </a:camera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1"/>
              </a:extrusionClr>
            </a:sp3d>
          </p:spPr>
          <p:txBody>
            <a:bodyPr wrap="none" anchor="ctr">
              <a:prstTxWarp prst="textNoShape">
                <a:avLst/>
              </a:prstTxWarp>
              <a:flatTx/>
            </a:bodyPr>
            <a:lstStyle/>
            <a:p>
              <a:endParaRPr lang="en-US"/>
            </a:p>
          </p:txBody>
        </p:sp>
      </p:grpSp>
      <p:grpSp>
        <p:nvGrpSpPr>
          <p:cNvPr id="16" name="Group 92"/>
          <p:cNvGrpSpPr>
            <a:grpSpLocks/>
          </p:cNvGrpSpPr>
          <p:nvPr/>
        </p:nvGrpSpPr>
        <p:grpSpPr bwMode="auto">
          <a:xfrm>
            <a:off x="4105275" y="2901950"/>
            <a:ext cx="3810000" cy="2390775"/>
            <a:chOff x="2586" y="1828"/>
            <a:chExt cx="2400" cy="1506"/>
          </a:xfrm>
        </p:grpSpPr>
        <p:grpSp>
          <p:nvGrpSpPr>
            <p:cNvPr id="1040" name="Group 93"/>
            <p:cNvGrpSpPr>
              <a:grpSpLocks/>
            </p:cNvGrpSpPr>
            <p:nvPr/>
          </p:nvGrpSpPr>
          <p:grpSpPr bwMode="auto">
            <a:xfrm>
              <a:off x="2586" y="1828"/>
              <a:ext cx="1776" cy="0"/>
              <a:chOff x="2586" y="1828"/>
              <a:chExt cx="1776" cy="0"/>
            </a:xfrm>
          </p:grpSpPr>
          <p:sp>
            <p:nvSpPr>
              <p:cNvPr id="1044" name="Line 94"/>
              <p:cNvSpPr>
                <a:spLocks noChangeShapeType="1"/>
              </p:cNvSpPr>
              <p:nvPr/>
            </p:nvSpPr>
            <p:spPr bwMode="auto">
              <a:xfrm>
                <a:off x="2586" y="1828"/>
                <a:ext cx="1776" cy="0"/>
              </a:xfrm>
              <a:prstGeom prst="line">
                <a:avLst/>
              </a:prstGeom>
              <a:noFill/>
              <a:ln w="9525">
                <a:solidFill>
                  <a:srgbClr val="FF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45" name="Line 95"/>
              <p:cNvSpPr>
                <a:spLocks noChangeShapeType="1"/>
              </p:cNvSpPr>
              <p:nvPr/>
            </p:nvSpPr>
            <p:spPr bwMode="auto">
              <a:xfrm>
                <a:off x="2586" y="1828"/>
                <a:ext cx="1776" cy="0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</p:grpSp>
        <p:grpSp>
          <p:nvGrpSpPr>
            <p:cNvPr id="1041" name="Group 96"/>
            <p:cNvGrpSpPr>
              <a:grpSpLocks/>
            </p:cNvGrpSpPr>
            <p:nvPr/>
          </p:nvGrpSpPr>
          <p:grpSpPr bwMode="auto">
            <a:xfrm>
              <a:off x="3402" y="3334"/>
              <a:ext cx="1584" cy="0"/>
              <a:chOff x="3402" y="3334"/>
              <a:chExt cx="1584" cy="0"/>
            </a:xfrm>
          </p:grpSpPr>
          <p:sp>
            <p:nvSpPr>
              <p:cNvPr id="1042" name="Line 97"/>
              <p:cNvSpPr>
                <a:spLocks noChangeShapeType="1"/>
              </p:cNvSpPr>
              <p:nvPr/>
            </p:nvSpPr>
            <p:spPr bwMode="auto">
              <a:xfrm>
                <a:off x="3402" y="3334"/>
                <a:ext cx="1584" cy="0"/>
              </a:xfrm>
              <a:prstGeom prst="line">
                <a:avLst/>
              </a:prstGeom>
              <a:noFill/>
              <a:ln w="9525">
                <a:solidFill>
                  <a:srgbClr val="FF00FF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  <p:sp>
            <p:nvSpPr>
              <p:cNvPr id="1043" name="Line 98"/>
              <p:cNvSpPr>
                <a:spLocks noChangeShapeType="1"/>
              </p:cNvSpPr>
              <p:nvPr/>
            </p:nvSpPr>
            <p:spPr bwMode="auto">
              <a:xfrm>
                <a:off x="3402" y="3334"/>
                <a:ext cx="1584" cy="0"/>
              </a:xfrm>
              <a:prstGeom prst="line">
                <a:avLst/>
              </a:prstGeom>
              <a:noFill/>
              <a:ln w="9525">
                <a:solidFill>
                  <a:srgbClr val="FFFF00"/>
                </a:solidFill>
                <a:prstDash val="dash"/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s-ES_tradnl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334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3" dur="500"/>
                                        <p:tgtEl>
                                          <p:spTgt spid="334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4872" grpId="0" animBg="1"/>
      <p:bldP spid="334873" grpId="0" animBg="1"/>
      <p:bldP spid="334874" grpId="0" animBg="1"/>
      <p:bldP spid="334885" grpId="0" autoUpdateAnimBg="0"/>
      <p:bldP spid="3349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01750" y="1841500"/>
            <a:ext cx="417102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latin typeface="Courier"/>
                <a:cs typeface="Courier"/>
              </a:rPr>
              <a:t>Pseudocode</a:t>
            </a:r>
            <a:endParaRPr lang="en-US" sz="1400" b="1" dirty="0">
              <a:latin typeface="Courier"/>
              <a:cs typeface="Courier"/>
            </a:endParaRP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Input: image X (N rows and M columns)</a:t>
            </a:r>
          </a:p>
          <a:p>
            <a:r>
              <a:rPr lang="en-US" sz="1400" u="none" dirty="0">
                <a:latin typeface="Courier"/>
                <a:cs typeface="Courier"/>
              </a:rPr>
              <a:t>       mask size (2k+1)x(2k+1)</a:t>
            </a:r>
          </a:p>
          <a:p>
            <a:r>
              <a:rPr lang="en-US" sz="1400" u="none" dirty="0">
                <a:latin typeface="Courier"/>
                <a:cs typeface="Courier"/>
              </a:rPr>
              <a:t>       </a:t>
            </a:r>
            <a:r>
              <a:rPr lang="en-US" sz="1400" i="1" u="none" dirty="0">
                <a:latin typeface="Courier"/>
                <a:cs typeface="Courier"/>
              </a:rPr>
              <a:t>function</a:t>
            </a:r>
            <a:r>
              <a:rPr lang="en-US" sz="1400" u="none" dirty="0">
                <a:latin typeface="Courier"/>
                <a:cs typeface="Courier"/>
              </a:rPr>
              <a:t> (operator)</a:t>
            </a: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Output: image Y</a:t>
            </a:r>
          </a:p>
          <a:p>
            <a:endParaRPr lang="en-US" sz="1400" u="none" dirty="0">
              <a:latin typeface="Courier"/>
              <a:cs typeface="Courier"/>
            </a:endParaRP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for </a:t>
            </a:r>
            <a:r>
              <a:rPr lang="en-US" sz="1400" u="none" dirty="0" err="1">
                <a:latin typeface="Courier"/>
                <a:cs typeface="Courier"/>
              </a:rPr>
              <a:t>i</a:t>
            </a:r>
            <a:r>
              <a:rPr lang="en-US" sz="1400" u="none" dirty="0">
                <a:latin typeface="Courier"/>
                <a:cs typeface="Courier"/>
              </a:rPr>
              <a:t> = k+1 to N-k</a:t>
            </a:r>
          </a:p>
          <a:p>
            <a:r>
              <a:rPr lang="en-US" sz="1400" u="none" dirty="0">
                <a:latin typeface="Courier"/>
                <a:cs typeface="Courier"/>
              </a:rPr>
              <a:t>    for j = k+1 to M-k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M = X(</a:t>
            </a:r>
            <a:r>
              <a:rPr lang="en-US" sz="1400" u="none" dirty="0" err="1">
                <a:latin typeface="Courier"/>
                <a:cs typeface="Courier"/>
              </a:rPr>
              <a:t>i-k:i+k,j+k-j+k</a:t>
            </a:r>
            <a:r>
              <a:rPr lang="en-US" sz="1400" u="none" dirty="0">
                <a:latin typeface="Courier"/>
                <a:cs typeface="Courier"/>
              </a:rPr>
              <a:t>);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Y(</a:t>
            </a:r>
            <a:r>
              <a:rPr lang="en-US" sz="1400" u="none" dirty="0" err="1">
                <a:latin typeface="Courier"/>
                <a:cs typeface="Courier"/>
              </a:rPr>
              <a:t>i,j</a:t>
            </a:r>
            <a:r>
              <a:rPr lang="en-US" sz="1400" u="none" dirty="0">
                <a:latin typeface="Courier"/>
                <a:cs typeface="Courier"/>
              </a:rPr>
              <a:t>) = </a:t>
            </a:r>
            <a:r>
              <a:rPr lang="en-US" sz="1400" i="1" u="none" dirty="0">
                <a:latin typeface="Courier"/>
                <a:cs typeface="Courier"/>
              </a:rPr>
              <a:t>function</a:t>
            </a:r>
            <a:r>
              <a:rPr lang="en-US" sz="1400" u="none" dirty="0">
                <a:latin typeface="Courier"/>
                <a:cs typeface="Courier"/>
              </a:rPr>
              <a:t>(M);</a:t>
            </a:r>
          </a:p>
          <a:p>
            <a:r>
              <a:rPr lang="en-US" sz="1400" u="none" dirty="0">
                <a:latin typeface="Courier"/>
                <a:cs typeface="Courier"/>
              </a:rPr>
              <a:t>    end</a:t>
            </a:r>
          </a:p>
          <a:p>
            <a:r>
              <a:rPr lang="en-US" sz="1400" u="none" dirty="0">
                <a:latin typeface="Courier"/>
                <a:cs typeface="Courier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88775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01750" y="1841500"/>
            <a:ext cx="5571632" cy="4401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>
                <a:latin typeface="Courier"/>
                <a:cs typeface="Courier"/>
              </a:rPr>
              <a:t>Pseudocode</a:t>
            </a:r>
            <a:endParaRPr lang="en-US" sz="1400" b="1" dirty="0">
              <a:latin typeface="Courier"/>
              <a:cs typeface="Courier"/>
            </a:endParaRP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Input: image X (N rows and M columns)</a:t>
            </a:r>
          </a:p>
          <a:p>
            <a:r>
              <a:rPr lang="en-US" sz="1400" u="none" dirty="0">
                <a:latin typeface="Courier"/>
                <a:cs typeface="Courier"/>
              </a:rPr>
              <a:t>       mask size (2k+1)x(2k+1)</a:t>
            </a:r>
          </a:p>
          <a:p>
            <a:r>
              <a:rPr lang="en-US" sz="1400" u="none" dirty="0">
                <a:latin typeface="Courier"/>
                <a:cs typeface="Courier"/>
              </a:rPr>
              <a:t>       Linear operator F</a:t>
            </a: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Output: image Y</a:t>
            </a:r>
          </a:p>
          <a:p>
            <a:endParaRPr lang="en-US" sz="1400" u="none" dirty="0">
              <a:latin typeface="Courier"/>
              <a:cs typeface="Courier"/>
            </a:endParaRPr>
          </a:p>
          <a:p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for </a:t>
            </a:r>
            <a:r>
              <a:rPr lang="en-US" sz="1400" u="none" dirty="0" err="1">
                <a:latin typeface="Courier"/>
                <a:cs typeface="Courier"/>
              </a:rPr>
              <a:t>i</a:t>
            </a:r>
            <a:r>
              <a:rPr lang="en-US" sz="1400" u="none" dirty="0">
                <a:latin typeface="Courier"/>
                <a:cs typeface="Courier"/>
              </a:rPr>
              <a:t> = k+1 to N-k</a:t>
            </a:r>
          </a:p>
          <a:p>
            <a:r>
              <a:rPr lang="en-US" sz="1400" u="none" dirty="0">
                <a:latin typeface="Courier"/>
                <a:cs typeface="Courier"/>
              </a:rPr>
              <a:t>    for j = k+1 to M-k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s = 0;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for p=-</a:t>
            </a:r>
            <a:r>
              <a:rPr lang="en-US" sz="1400" u="none" dirty="0" err="1">
                <a:latin typeface="Courier"/>
                <a:cs typeface="Courier"/>
              </a:rPr>
              <a:t>k:k</a:t>
            </a:r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            for q=-</a:t>
            </a:r>
            <a:r>
              <a:rPr lang="en-US" sz="1400" u="none" dirty="0" err="1">
                <a:latin typeface="Courier"/>
                <a:cs typeface="Courier"/>
              </a:rPr>
              <a:t>k:k</a:t>
            </a:r>
            <a:endParaRPr lang="en-US" sz="1400" u="none" dirty="0">
              <a:latin typeface="Courier"/>
              <a:cs typeface="Courier"/>
            </a:endParaRPr>
          </a:p>
          <a:p>
            <a:r>
              <a:rPr lang="en-US" sz="1400" u="none" dirty="0">
                <a:latin typeface="Courier"/>
                <a:cs typeface="Courier"/>
              </a:rPr>
              <a:t>                s = s + F(p+k+1,q+k+1)*X(</a:t>
            </a:r>
            <a:r>
              <a:rPr lang="en-US" sz="1400" u="none" dirty="0" err="1">
                <a:latin typeface="Courier"/>
                <a:cs typeface="Courier"/>
              </a:rPr>
              <a:t>i+p,j+q</a:t>
            </a:r>
            <a:r>
              <a:rPr lang="en-US" sz="1400" u="none" dirty="0">
                <a:latin typeface="Courier"/>
                <a:cs typeface="Courier"/>
              </a:rPr>
              <a:t>);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    end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end</a:t>
            </a:r>
          </a:p>
          <a:p>
            <a:r>
              <a:rPr lang="en-US" sz="1400" u="none" dirty="0">
                <a:latin typeface="Courier"/>
                <a:cs typeface="Courier"/>
              </a:rPr>
              <a:t>        Y(</a:t>
            </a:r>
            <a:r>
              <a:rPr lang="en-US" sz="1400" u="none" dirty="0" err="1">
                <a:latin typeface="Courier"/>
                <a:cs typeface="Courier"/>
              </a:rPr>
              <a:t>i,j</a:t>
            </a:r>
            <a:r>
              <a:rPr lang="en-US" sz="1400" u="none" dirty="0">
                <a:latin typeface="Courier"/>
                <a:cs typeface="Courier"/>
              </a:rPr>
              <a:t>) = s;</a:t>
            </a:r>
          </a:p>
          <a:p>
            <a:r>
              <a:rPr lang="en-US" sz="1400" u="none" dirty="0">
                <a:latin typeface="Courier"/>
                <a:cs typeface="Courier"/>
              </a:rPr>
              <a:t>    end</a:t>
            </a:r>
          </a:p>
          <a:p>
            <a:r>
              <a:rPr lang="en-US" sz="1400" u="none" dirty="0">
                <a:latin typeface="Courier"/>
                <a:cs typeface="Courier"/>
              </a:rPr>
              <a:t>end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7300" y="863600"/>
            <a:ext cx="3703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none" dirty="0">
                <a:latin typeface="Trebuchet MS"/>
                <a:cs typeface="Trebuchet MS"/>
              </a:rPr>
              <a:t>Example: Linear operator</a:t>
            </a:r>
          </a:p>
        </p:txBody>
      </p:sp>
    </p:spTree>
    <p:extLst>
      <p:ext uri="{BB962C8B-B14F-4D97-AF65-F5344CB8AC3E}">
        <p14:creationId xmlns:p14="http://schemas.microsoft.com/office/powerpoint/2010/main" val="1732678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18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592" y="1823406"/>
            <a:ext cx="6096994" cy="3973933"/>
          </a:xfrm>
          <a:prstGeom prst="rect">
            <a:avLst/>
          </a:prstGeom>
        </p:spPr>
      </p:pic>
      <p:pic>
        <p:nvPicPr>
          <p:cNvPr id="16" name="15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46263" y="1827334"/>
            <a:ext cx="6096000" cy="3997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14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28800" y="1828797"/>
            <a:ext cx="6096000" cy="3994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13 Image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28802" y="1824012"/>
            <a:ext cx="6095998" cy="399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1765" y="2786083"/>
            <a:ext cx="413844" cy="428625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209234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55 L 0.12379 -0.1344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0" y="-69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379 -0.13437 L 0.74393 -0.13437 L 0.74393 -0.07956 L 0.125 -0.07956 L 0.125 -0.00995 L 0.74219 -0.00995 L 0.74219 0.06128 L 0.12379 0.06128 L 0.12379 0.14199 L 0.73976 0.14199 L 0.73976 0.21831 L 0.12292 0.21831 L 0.12292 0.29417 L 0.73854 0.29579 L 0.73854 0.37835 L 0.12292 0.37997 L 0.12292 0.466 L 0.73854 0.466 " pathEditMode="relative" rAng="0" ptsTypes="AAAAAAAAAAAAAAAAAA">
                                      <p:cBhvr>
                                        <p:cTn id="20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00" y="3000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18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492" y="1915820"/>
            <a:ext cx="6096994" cy="3966904"/>
          </a:xfrm>
          <a:prstGeom prst="rect">
            <a:avLst/>
          </a:prstGeom>
        </p:spPr>
      </p:pic>
      <p:pic>
        <p:nvPicPr>
          <p:cNvPr id="16" name="15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82763" y="1925538"/>
            <a:ext cx="6096000" cy="3953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14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0700" y="1917697"/>
            <a:ext cx="6096000" cy="3994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13 Image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90702" y="1912912"/>
            <a:ext cx="6095998" cy="399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1765" y="2921149"/>
            <a:ext cx="413844" cy="158493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315365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55 L 0.12379 -0.1344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0" y="-69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379 -0.13437 L 0.74393 -0.13437 L 0.74393 -0.07956 L 0.125 -0.07956 L 0.125 -0.00995 L 0.74219 -0.00995 L 0.74219 0.06128 L 0.12379 0.06128 L 0.12379 0.14199 L 0.73976 0.14199 L 0.73976 0.21831 L 0.12292 0.21831 L 0.12292 0.29417 L 0.73854 0.29579 L 0.73854 0.37835 L 0.12292 0.37997 L 0.12292 0.466 L 0.73854 0.466 " pathEditMode="relative" rAng="0" ptsTypes="AAAAAAAAAAAAAAAAAA">
                                      <p:cBhvr>
                                        <p:cTn id="20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00" y="3000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18 Imagen" descr="thresholdin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592" y="1857368"/>
            <a:ext cx="6096994" cy="4572746"/>
          </a:xfrm>
          <a:prstGeom prst="rect">
            <a:avLst/>
          </a:prstGeom>
        </p:spPr>
      </p:pic>
      <p:pic>
        <p:nvPicPr>
          <p:cNvPr id="16" name="15 Imagen" descr="filtrado.bm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1833563" y="1857396"/>
            <a:ext cx="6096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14 Imagen" descr="bordes.bmp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1833563" y="1857396"/>
            <a:ext cx="6096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13 Imagen" descr="imagen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1833564" y="1857396"/>
            <a:ext cx="6095998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14375" y="2786083"/>
            <a:ext cx="428625" cy="428625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14375" y="3500458"/>
            <a:ext cx="571500" cy="571500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14375" y="4357708"/>
            <a:ext cx="714375" cy="714375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714375" y="5357833"/>
            <a:ext cx="857250" cy="857250"/>
          </a:xfrm>
          <a:prstGeom prst="rect">
            <a:avLst/>
          </a:prstGeom>
          <a:noFill/>
          <a:ln w="9525">
            <a:solidFill>
              <a:schemeClr val="accent1">
                <a:shade val="50000"/>
              </a:schemeClr>
            </a:solidFill>
            <a:miter lim="800000"/>
            <a:headEnd/>
            <a:tailEnd/>
          </a:ln>
          <a:effectLst/>
        </p:spPr>
      </p:pic>
      <p:sp>
        <p:nvSpPr>
          <p:cNvPr id="17" name="16 Elipse"/>
          <p:cNvSpPr/>
          <p:nvPr/>
        </p:nvSpPr>
        <p:spPr>
          <a:xfrm>
            <a:off x="3792798" y="3838578"/>
            <a:ext cx="448294" cy="44767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CL"/>
          </a:p>
        </p:txBody>
      </p:sp>
      <p:sp>
        <p:nvSpPr>
          <p:cNvPr id="18" name="17 Elipse"/>
          <p:cNvSpPr/>
          <p:nvPr/>
        </p:nvSpPr>
        <p:spPr>
          <a:xfrm>
            <a:off x="4929188" y="3857646"/>
            <a:ext cx="428625" cy="428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CL"/>
          </a:p>
        </p:txBody>
      </p:sp>
      <p:sp>
        <p:nvSpPr>
          <p:cNvPr id="20" name="19 CuadroTexto"/>
          <p:cNvSpPr txBox="1"/>
          <p:nvPr/>
        </p:nvSpPr>
        <p:spPr>
          <a:xfrm>
            <a:off x="6800856" y="6488692"/>
            <a:ext cx="1241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/>
                <a:cs typeface="Trebuchet MS"/>
              </a:rPr>
              <a:t>© Hans Löbel</a:t>
            </a:r>
            <a:endParaRPr lang="en-US" sz="1400" u="none" dirty="0">
              <a:solidFill>
                <a:schemeClr val="tx1">
                  <a:lumMod val="50000"/>
                  <a:lumOff val="50000"/>
                </a:schemeClr>
              </a:solidFill>
              <a:latin typeface="Trebuchet MS"/>
              <a:cs typeface="Trebuchet M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06400" y="584200"/>
            <a:ext cx="3676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none" dirty="0">
                <a:latin typeface="Trebuchet MS"/>
                <a:cs typeface="Trebuchet MS"/>
              </a:rPr>
              <a:t>Example: Head detection</a:t>
            </a:r>
          </a:p>
        </p:txBody>
      </p:sp>
    </p:spTree>
    <p:extLst>
      <p:ext uri="{BB962C8B-B14F-4D97-AF65-F5344CB8AC3E}">
        <p14:creationId xmlns:p14="http://schemas.microsoft.com/office/powerpoint/2010/main" val="669838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0.00255 L 0.12379 -0.13449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00" y="-690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379 -0.13437 L 0.74393 -0.13437 L 0.74393 -0.07956 L 0.125 -0.07956 L 0.125 -0.00995 L 0.74219 -0.00995 L 0.74219 0.06128 L 0.12379 0.06128 L 0.12379 0.14199 L 0.73976 0.14199 L 0.73976 0.21831 L 0.12292 0.21831 L 0.12292 0.29417 L 0.73854 0.29579 L 0.73854 0.37835 L 0.12292 0.37997 L 0.12292 0.466 L 0.73854 0.466 " pathEditMode="relative" rAng="0" ptsTypes="AAAAAAAAAAAAAAAAAA">
                                      <p:cBhvr>
                                        <p:cTn id="40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000" y="300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theme/theme1.xml><?xml version="1.0" encoding="utf-8"?>
<a:theme xmlns:a="http://schemas.openxmlformats.org/drawingml/2006/main" name="Diseño predeterminado">
  <a:themeElements>
    <a:clrScheme name="Diseño predeterminado 3">
      <a:dk1>
        <a:srgbClr val="000000"/>
      </a:dk1>
      <a:lt1>
        <a:srgbClr val="FFFFCC"/>
      </a:lt1>
      <a:dk2>
        <a:srgbClr val="808000"/>
      </a:dk2>
      <a:lt2>
        <a:srgbClr val="666633"/>
      </a:lt2>
      <a:accent1>
        <a:srgbClr val="339933"/>
      </a:accent1>
      <a:accent2>
        <a:srgbClr val="800000"/>
      </a:accent2>
      <a:accent3>
        <a:srgbClr val="FFFFE2"/>
      </a:accent3>
      <a:accent4>
        <a:srgbClr val="000000"/>
      </a:accent4>
      <a:accent5>
        <a:srgbClr val="ADCAAD"/>
      </a:accent5>
      <a:accent6>
        <a:srgbClr val="730000"/>
      </a:accent6>
      <a:hlink>
        <a:srgbClr val="0033CC"/>
      </a:hlink>
      <a:folHlink>
        <a:srgbClr val="FFCC66"/>
      </a:folHlink>
    </a:clrScheme>
    <a:fontScheme name="Diseño predeterminad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aramond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aramond" pitchFamily="18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1472332550</TotalTime>
  <Words>269</Words>
  <Application>Microsoft Macintosh PowerPoint</Application>
  <PresentationFormat>On-screen Show (4:3)</PresentationFormat>
  <Paragraphs>73</Paragraphs>
  <Slides>7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Courier</vt:lpstr>
      <vt:lpstr>Garamond</vt:lpstr>
      <vt:lpstr>Times New Roman</vt:lpstr>
      <vt:lpstr>Trebuchet MS</vt:lpstr>
      <vt:lpstr>Diseño predeterminado</vt:lpstr>
      <vt:lpstr>Fotografía de Photo Editor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TU FB12 MAT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Kein Folientitel</dc:title>
  <dc:creator>mery</dc:creator>
  <cp:lastModifiedBy>Domingo Mery</cp:lastModifiedBy>
  <cp:revision>318</cp:revision>
  <dcterms:created xsi:type="dcterms:W3CDTF">2010-09-06T15:02:11Z</dcterms:created>
  <dcterms:modified xsi:type="dcterms:W3CDTF">2019-07-26T19:18:32Z</dcterms:modified>
</cp:coreProperties>
</file>

<file path=docProps/thumbnail.jpeg>
</file>